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72" r:id="rId4"/>
    <p:sldId id="277" r:id="rId5"/>
    <p:sldId id="275" r:id="rId6"/>
    <p:sldId id="265" r:id="rId7"/>
    <p:sldId id="273" r:id="rId8"/>
    <p:sldId id="276" r:id="rId9"/>
    <p:sldId id="266" r:id="rId10"/>
    <p:sldId id="278" r:id="rId11"/>
    <p:sldId id="281" r:id="rId12"/>
    <p:sldId id="279" r:id="rId13"/>
    <p:sldId id="280" r:id="rId14"/>
    <p:sldId id="274" r:id="rId15"/>
    <p:sldId id="267" r:id="rId16"/>
    <p:sldId id="282" r:id="rId17"/>
    <p:sldId id="268" r:id="rId18"/>
    <p:sldId id="269" r:id="rId19"/>
    <p:sldId id="271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6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5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6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7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1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64E9-070F-440B-BFB9-6CE978CC6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1">
                <a:tint val="93000"/>
                <a:satMod val="150000"/>
                <a:shade val="98000"/>
                <a:lumMod val="102000"/>
              </a:schemeClr>
            </a:gs>
            <a:gs pos="2500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086AAC-B835-4164-B1A5-1AEE27E667AE}"/>
              </a:ext>
            </a:extLst>
          </p:cNvPr>
          <p:cNvSpPr/>
          <p:nvPr userDrawn="1"/>
        </p:nvSpPr>
        <p:spPr>
          <a:xfrm>
            <a:off x="0" y="6141639"/>
            <a:ext cx="2337343" cy="5036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BDED0A-F2DC-456C-AACB-FDFFFEC3F994}"/>
              </a:ext>
            </a:extLst>
          </p:cNvPr>
          <p:cNvSpPr/>
          <p:nvPr userDrawn="1"/>
        </p:nvSpPr>
        <p:spPr>
          <a:xfrm>
            <a:off x="0" y="6645292"/>
            <a:ext cx="9144000" cy="2127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45292"/>
            <a:ext cx="488679" cy="212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64E9-070F-440B-BFB9-6CE978CC6EA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524D45-7A55-4790-AB0C-DF015739B5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716222" y="6141639"/>
            <a:ext cx="3427778" cy="72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2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dc.gov/coronavirus/2019-ncov/community/colleges-universities/index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dph.ca.gov/Programs/CID/DCDC/Pages/COVID-19/HigherEducationGuidanceonNovelCoronavirusorCOVID19.asp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community/disinfecting-building-facility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bbgSrThT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3586ED-3464-48AC-9796-F1DC89A20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Lab Reopening Strategies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4F02202-1E51-4CD1-B588-DDB743958C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Mariano Rubio</a:t>
            </a:r>
          </a:p>
          <a:p>
            <a:r>
              <a:rPr lang="en-US" dirty="0"/>
              <a:t>Citrus College</a:t>
            </a:r>
          </a:p>
        </p:txBody>
      </p:sp>
    </p:spTree>
    <p:extLst>
      <p:ext uri="{BB962C8B-B14F-4D97-AF65-F5344CB8AC3E}">
        <p14:creationId xmlns:p14="http://schemas.microsoft.com/office/powerpoint/2010/main" val="66235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Protocol for Students in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5893"/>
            <a:ext cx="7886700" cy="4240587"/>
          </a:xfrm>
        </p:spPr>
        <p:txBody>
          <a:bodyPr>
            <a:normAutofit/>
          </a:bodyPr>
          <a:lstStyle/>
          <a:p>
            <a:r>
              <a:rPr lang="en-US" dirty="0"/>
              <a:t>Lab Procedures</a:t>
            </a:r>
          </a:p>
          <a:p>
            <a:pPr lvl="1"/>
            <a:r>
              <a:rPr lang="en-US" dirty="0"/>
              <a:t>2 person teams (3 if space allows)</a:t>
            </a:r>
          </a:p>
          <a:p>
            <a:pPr lvl="1"/>
            <a:r>
              <a:rPr lang="en-US" dirty="0"/>
              <a:t>Lab time: 4 – 8hrs for two meetings/week</a:t>
            </a:r>
          </a:p>
          <a:p>
            <a:pPr lvl="1"/>
            <a:r>
              <a:rPr lang="en-US" dirty="0"/>
              <a:t>Students take breaks at the same time</a:t>
            </a:r>
          </a:p>
          <a:p>
            <a:pPr lvl="1"/>
            <a:r>
              <a:rPr lang="en-US" dirty="0"/>
              <a:t>Instructor able to assist each team</a:t>
            </a:r>
          </a:p>
          <a:p>
            <a:pPr lvl="1"/>
            <a:r>
              <a:rPr lang="en-US" dirty="0"/>
              <a:t>Determine if the school will allow eating on-campus or off-campus</a:t>
            </a:r>
          </a:p>
          <a:p>
            <a:pPr lvl="1"/>
            <a:r>
              <a:rPr lang="en-US" dirty="0"/>
              <a:t>Set up lab make-up times for missed Spring or Summer lab content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5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Protocol for Students in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5893"/>
            <a:ext cx="7886700" cy="4240587"/>
          </a:xfrm>
        </p:spPr>
        <p:txBody>
          <a:bodyPr>
            <a:normAutofit/>
          </a:bodyPr>
          <a:lstStyle/>
          <a:p>
            <a:r>
              <a:rPr lang="en-US" dirty="0"/>
              <a:t>Lab Procedures</a:t>
            </a:r>
          </a:p>
          <a:p>
            <a:pPr lvl="1"/>
            <a:r>
              <a:rPr lang="en-US" dirty="0"/>
              <a:t>Students on-site only to complete lab exercises</a:t>
            </a:r>
          </a:p>
          <a:p>
            <a:pPr lvl="1"/>
            <a:r>
              <a:rPr lang="en-US" dirty="0"/>
              <a:t>Students leave immediately when lab assignment complete</a:t>
            </a:r>
          </a:p>
          <a:p>
            <a:pPr lvl="1"/>
            <a:r>
              <a:rPr lang="en-US" dirty="0"/>
              <a:t>Alert students not congregate in any space on campus, including parking lots</a:t>
            </a:r>
          </a:p>
          <a:p>
            <a:pPr lvl="1"/>
            <a:r>
              <a:rPr lang="en-US" dirty="0"/>
              <a:t>Remind students that threat of spreading the virus is still real and can occur anywhere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72D75-F565-4C27-A265-2E24E9E06CCA}"/>
              </a:ext>
            </a:extLst>
          </p:cNvPr>
          <p:cNvSpPr txBox="1"/>
          <p:nvPr/>
        </p:nvSpPr>
        <p:spPr>
          <a:xfrm>
            <a:off x="1149112" y="5149001"/>
            <a:ext cx="690708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Students will be responsible for cleaning tools, vehicles and equipment!</a:t>
            </a:r>
          </a:p>
          <a:p>
            <a:pPr algn="ctr"/>
            <a:r>
              <a:rPr lang="en-US" dirty="0"/>
              <a:t>More on that later.</a:t>
            </a:r>
          </a:p>
        </p:txBody>
      </p:sp>
    </p:spTree>
    <p:extLst>
      <p:ext uri="{BB962C8B-B14F-4D97-AF65-F5344CB8AC3E}">
        <p14:creationId xmlns:p14="http://schemas.microsoft.com/office/powerpoint/2010/main" val="34950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Lab Environment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5893"/>
            <a:ext cx="7886700" cy="4240587"/>
          </a:xfrm>
        </p:spPr>
        <p:txBody>
          <a:bodyPr>
            <a:normAutofit/>
          </a:bodyPr>
          <a:lstStyle/>
          <a:p>
            <a:r>
              <a:rPr lang="en-US" dirty="0"/>
              <a:t>Face masks should always be worn prior to entry and  while in the facility.</a:t>
            </a:r>
          </a:p>
          <a:p>
            <a:r>
              <a:rPr lang="en-US" dirty="0"/>
              <a:t>Students and instructors should follow the CDC 6ft recommendation.</a:t>
            </a:r>
          </a:p>
          <a:p>
            <a:r>
              <a:rPr lang="en-US" dirty="0"/>
              <a:t>Students should wear gloves and properly remove and dispose of them as per CDC guidelines.</a:t>
            </a:r>
          </a:p>
          <a:p>
            <a:r>
              <a:rPr lang="en-US" dirty="0"/>
              <a:t>If a student starts feeling sick, they must be separated from others and follow your school’s lab safety procedures.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91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Lab Environment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5893"/>
            <a:ext cx="7886700" cy="4240587"/>
          </a:xfrm>
        </p:spPr>
        <p:txBody>
          <a:bodyPr>
            <a:normAutofit/>
          </a:bodyPr>
          <a:lstStyle/>
          <a:p>
            <a:r>
              <a:rPr lang="en-US" dirty="0"/>
              <a:t>Proper hand washing techniques should be followed (20 second rule).</a:t>
            </a:r>
          </a:p>
          <a:p>
            <a:r>
              <a:rPr lang="en-US" dirty="0"/>
              <a:t>If using hand sanitizer, make sure it contains at least 60% alcohol.</a:t>
            </a:r>
          </a:p>
          <a:p>
            <a:r>
              <a:rPr lang="en-US" dirty="0"/>
              <a:t>Remember to remove gloves without touching the outside of the glove with fingers.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4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5EE3533-F1D1-47C9-9924-48A2B6999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323"/>
            <a:ext cx="9144000" cy="3901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Establishing Student Rotation Schedule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AD804-16FE-4D7C-AAA1-E305DC6B2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96" y="4246831"/>
            <a:ext cx="5862918" cy="252613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8C1C23-E442-471E-AC00-8D64A3330295}"/>
              </a:ext>
            </a:extLst>
          </p:cNvPr>
          <p:cNvCxnSpPr>
            <a:cxnSpLocks/>
          </p:cNvCxnSpPr>
          <p:nvPr/>
        </p:nvCxnSpPr>
        <p:spPr>
          <a:xfrm>
            <a:off x="2738310" y="4004779"/>
            <a:ext cx="919290" cy="83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455758-B558-49E8-AB96-E6E7E87B8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820" y="1027907"/>
            <a:ext cx="5496180" cy="236687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7B1E7D-8AB3-4701-BEA9-14C97BEBCAD7}"/>
              </a:ext>
            </a:extLst>
          </p:cNvPr>
          <p:cNvCxnSpPr>
            <a:cxnSpLocks/>
          </p:cNvCxnSpPr>
          <p:nvPr/>
        </p:nvCxnSpPr>
        <p:spPr>
          <a:xfrm flipV="1">
            <a:off x="2943683" y="2211343"/>
            <a:ext cx="1134443" cy="4829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PPE Protection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5893"/>
            <a:ext cx="7886700" cy="4240587"/>
          </a:xfrm>
        </p:spPr>
        <p:txBody>
          <a:bodyPr>
            <a:normAutofit/>
          </a:bodyPr>
          <a:lstStyle/>
          <a:p>
            <a:r>
              <a:rPr lang="en-US" dirty="0"/>
              <a:t>Face coverings</a:t>
            </a:r>
          </a:p>
          <a:p>
            <a:r>
              <a:rPr lang="en-US" dirty="0"/>
              <a:t>Gloves</a:t>
            </a:r>
          </a:p>
          <a:p>
            <a:r>
              <a:rPr lang="en-US" dirty="0"/>
              <a:t>Safety glasses</a:t>
            </a:r>
          </a:p>
          <a:p>
            <a:r>
              <a:rPr lang="en-US" dirty="0"/>
              <a:t>Face shields</a:t>
            </a:r>
          </a:p>
          <a:p>
            <a:r>
              <a:rPr lang="en-US" dirty="0"/>
              <a:t>6-foot distancing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DB752-70B5-4D7A-9E38-140EB03E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585" y="1378936"/>
            <a:ext cx="3968616" cy="2532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112CB-7C5A-4082-B160-30582B04D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289" y="2565861"/>
            <a:ext cx="3786869" cy="3040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D1EFDD-A695-4403-BE99-1F67EEB5FEBF}"/>
              </a:ext>
            </a:extLst>
          </p:cNvPr>
          <p:cNvSpPr/>
          <p:nvPr/>
        </p:nvSpPr>
        <p:spPr>
          <a:xfrm>
            <a:off x="354512" y="5720810"/>
            <a:ext cx="8657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https://www.cdc.gov/coronavirus/2019-ncov/community/colleges-universities/index.html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PPE Protection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735893"/>
            <a:ext cx="3527714" cy="4240587"/>
          </a:xfrm>
        </p:spPr>
        <p:txBody>
          <a:bodyPr>
            <a:normAutofit/>
          </a:bodyPr>
          <a:lstStyle/>
          <a:p>
            <a:r>
              <a:rPr lang="en-US" dirty="0"/>
              <a:t>California Specific Guidelines</a:t>
            </a:r>
          </a:p>
          <a:p>
            <a:r>
              <a:rPr lang="en-US" dirty="0"/>
              <a:t>Guidance in case students or faculty get sick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1EFDD-A695-4403-BE99-1F67EEB5FEBF}"/>
              </a:ext>
            </a:extLst>
          </p:cNvPr>
          <p:cNvSpPr/>
          <p:nvPr/>
        </p:nvSpPr>
        <p:spPr>
          <a:xfrm>
            <a:off x="1392381" y="5167311"/>
            <a:ext cx="6359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https://www.cdph.ca.gov/Programs/CID/DCDC/Pages/COVID-19/HigherEducationGuidanceonNovelCoronavirusorCOVID19.aspx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8159BF-2163-4987-A6EC-6AED6F0AA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825" y="1690689"/>
            <a:ext cx="4737149" cy="31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0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Cleaning/Disinfectant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462063"/>
            <a:ext cx="8187731" cy="4514418"/>
          </a:xfrm>
        </p:spPr>
        <p:txBody>
          <a:bodyPr>
            <a:normAutofit/>
          </a:bodyPr>
          <a:lstStyle/>
          <a:p>
            <a:r>
              <a:rPr lang="en-US" dirty="0"/>
              <a:t>Lab/Tool/Equipment cleaning supplies</a:t>
            </a:r>
          </a:p>
          <a:p>
            <a:r>
              <a:rPr lang="en-US" dirty="0"/>
              <a:t>Recommended supplies can be found on CDC website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76679-0C56-4949-B570-8F0F99DB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824" y="2399878"/>
            <a:ext cx="5229379" cy="3407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1FD917-498B-4B4D-9480-C058D1C7C5E1}"/>
              </a:ext>
            </a:extLst>
          </p:cNvPr>
          <p:cNvSpPr/>
          <p:nvPr/>
        </p:nvSpPr>
        <p:spPr>
          <a:xfrm>
            <a:off x="166256" y="5807204"/>
            <a:ext cx="8870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https://www.cdc.gov/coronavirus/2019-ncov/community/disinfecting-building-facility.html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26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Wiping Down Vehicles and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760343"/>
            <a:ext cx="8187731" cy="4216138"/>
          </a:xfrm>
        </p:spPr>
        <p:txBody>
          <a:bodyPr>
            <a:normAutofit/>
          </a:bodyPr>
          <a:lstStyle/>
          <a:p>
            <a:r>
              <a:rPr lang="en-US" dirty="0"/>
              <a:t>Common touchpoints on vehicles will need to be considered</a:t>
            </a:r>
          </a:p>
          <a:p>
            <a:r>
              <a:rPr lang="en-US" dirty="0"/>
              <a:t>Instruct students on proper cleaning techniques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52831-CAA5-4E48-BE3D-C7BD0DAB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194" y="3187994"/>
            <a:ext cx="3774956" cy="2037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4447F-3B13-4023-B5FB-91E47F9C4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50" y="3154699"/>
            <a:ext cx="3837456" cy="1781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94379-348A-49D3-9F28-7A711527D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925" y="4276205"/>
            <a:ext cx="3489435" cy="19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Wiping Down Trucks and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760343"/>
            <a:ext cx="8187731" cy="4216138"/>
          </a:xfrm>
        </p:spPr>
        <p:txBody>
          <a:bodyPr>
            <a:normAutofit/>
          </a:bodyPr>
          <a:lstStyle/>
          <a:p>
            <a:r>
              <a:rPr lang="en-US" dirty="0"/>
              <a:t>Use of check list for vehicles and stations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8E75C-815E-4FEB-BFAF-69AD6294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88" y="2230995"/>
            <a:ext cx="4355496" cy="39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0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at so far?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36376"/>
            <a:ext cx="7886700" cy="4240587"/>
          </a:xfrm>
        </p:spPr>
        <p:txBody>
          <a:bodyPr>
            <a:normAutofit/>
          </a:bodyPr>
          <a:lstStyle/>
          <a:p>
            <a:r>
              <a:rPr lang="en-US" dirty="0"/>
              <a:t>We’ve been thrust into a new paradigm!</a:t>
            </a:r>
          </a:p>
          <a:p>
            <a:pPr lvl="1"/>
            <a:r>
              <a:rPr lang="en-US" dirty="0"/>
              <a:t>Getting knowledgeable with on-line resources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 now what?</a:t>
            </a:r>
          </a:p>
          <a:p>
            <a:pPr lvl="1"/>
            <a:r>
              <a:rPr lang="en-US" dirty="0"/>
              <a:t>Are we going to stay in an on-line instructional format?</a:t>
            </a:r>
          </a:p>
          <a:p>
            <a:pPr lvl="1"/>
            <a:r>
              <a:rPr lang="en-US" dirty="0"/>
              <a:t>If so, there are great resources and curriculum available!</a:t>
            </a:r>
          </a:p>
          <a:p>
            <a:pPr lvl="1"/>
            <a:r>
              <a:rPr lang="en-US" dirty="0"/>
              <a:t>Most programs will still need to strategize how to reopen labs, even if partially!</a:t>
            </a:r>
          </a:p>
        </p:txBody>
      </p:sp>
    </p:spTree>
    <p:extLst>
      <p:ext uri="{BB962C8B-B14F-4D97-AF65-F5344CB8AC3E}">
        <p14:creationId xmlns:p14="http://schemas.microsoft.com/office/powerpoint/2010/main" val="332290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DF1D-AA35-4A0E-B1DC-8135C8F5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8EC1C-A917-44AD-82FB-82CA5B823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Mariano Rubio</a:t>
            </a:r>
          </a:p>
          <a:p>
            <a:r>
              <a:rPr lang="en-US" dirty="0"/>
              <a:t>mrubio@citruscollege.edu</a:t>
            </a:r>
          </a:p>
        </p:txBody>
      </p:sp>
    </p:spTree>
    <p:extLst>
      <p:ext uri="{BB962C8B-B14F-4D97-AF65-F5344CB8AC3E}">
        <p14:creationId xmlns:p14="http://schemas.microsoft.com/office/powerpoint/2010/main" val="2406091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Reopening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52766"/>
            <a:ext cx="7886700" cy="4524198"/>
          </a:xfrm>
        </p:spPr>
        <p:txBody>
          <a:bodyPr>
            <a:normAutofit/>
          </a:bodyPr>
          <a:lstStyle/>
          <a:p>
            <a:r>
              <a:rPr lang="en-US" dirty="0"/>
              <a:t>Integrating newfound resources into our traditional lecture/lab curriculum</a:t>
            </a:r>
          </a:p>
          <a:p>
            <a:r>
              <a:rPr lang="en-US" dirty="0"/>
              <a:t>Establishing lab environment protocols</a:t>
            </a:r>
          </a:p>
          <a:p>
            <a:r>
              <a:rPr lang="en-US" dirty="0"/>
              <a:t>Establishing screening procedures &amp; schedules for students</a:t>
            </a:r>
          </a:p>
          <a:p>
            <a:r>
              <a:rPr lang="en-US" dirty="0"/>
              <a:t>Determining PPE protocols</a:t>
            </a:r>
          </a:p>
          <a:p>
            <a:r>
              <a:rPr lang="en-US" dirty="0"/>
              <a:t>Determining cleaning/disinfecting supplies needed</a:t>
            </a:r>
          </a:p>
          <a:p>
            <a:r>
              <a:rPr lang="en-US" dirty="0"/>
              <a:t>Establishing process for cleaning tools and common touch points on vehicles and equipment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First!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52766"/>
            <a:ext cx="7886700" cy="4524198"/>
          </a:xfrm>
        </p:spPr>
        <p:txBody>
          <a:bodyPr>
            <a:normAutofit/>
          </a:bodyPr>
          <a:lstStyle/>
          <a:p>
            <a:r>
              <a:rPr lang="en-US" dirty="0"/>
              <a:t>Before students enter lab, it may be a good idea to devote some lecture time to safety and new shop protocols.</a:t>
            </a:r>
          </a:p>
          <a:p>
            <a:r>
              <a:rPr lang="en-US" dirty="0"/>
              <a:t>Consider developing a labsheet that allows the students to view things like COVID-19 CDC recommendations and your own shop COVID procedures.</a:t>
            </a:r>
          </a:p>
          <a:p>
            <a:r>
              <a:rPr lang="en-US" dirty="0"/>
              <a:t>Just as training on safe vehicle lifting or tool use techniques are important, training on pandemic guidelines for the shop are equally as important.</a:t>
            </a:r>
          </a:p>
        </p:txBody>
      </p:sp>
    </p:spTree>
    <p:extLst>
      <p:ext uri="{BB962C8B-B14F-4D97-AF65-F5344CB8AC3E}">
        <p14:creationId xmlns:p14="http://schemas.microsoft.com/office/powerpoint/2010/main" val="376892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New Resources into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52766"/>
            <a:ext cx="7886700" cy="4524198"/>
          </a:xfrm>
        </p:spPr>
        <p:txBody>
          <a:bodyPr>
            <a:normAutofit/>
          </a:bodyPr>
          <a:lstStyle/>
          <a:p>
            <a:r>
              <a:rPr lang="en-US" dirty="0"/>
              <a:t>Supplemental instructional resources:</a:t>
            </a:r>
          </a:p>
          <a:p>
            <a:pPr lvl="1"/>
            <a:r>
              <a:rPr lang="en-US" dirty="0"/>
              <a:t>On-line supplemental content</a:t>
            </a:r>
          </a:p>
          <a:p>
            <a:pPr lvl="1"/>
            <a:r>
              <a:rPr lang="en-US" dirty="0"/>
              <a:t>Integrating augmented or virtual reality instruction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000" dirty="0"/>
          </a:p>
          <a:p>
            <a:r>
              <a:rPr lang="en-US" dirty="0"/>
              <a:t>Traditional Instruction may be changed forever!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25B53-EE3B-4DE1-BF64-1C9E01A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030" y="2978329"/>
            <a:ext cx="4263940" cy="22288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82CEDC-FE9F-4172-9AF3-352523ECEFD0}"/>
              </a:ext>
            </a:extLst>
          </p:cNvPr>
          <p:cNvSpPr/>
          <p:nvPr/>
        </p:nvSpPr>
        <p:spPr>
          <a:xfrm>
            <a:off x="1085544" y="5205234"/>
            <a:ext cx="7471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VR example - TRANSFRVR - https://www.youtube.com/watch?v=rVbbgSrThTs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0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4FD216-EADD-41EB-981B-9F339E4D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48" y="1946156"/>
            <a:ext cx="6866913" cy="414438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287BD07-0669-4123-86CD-068AA89FA39A}"/>
              </a:ext>
            </a:extLst>
          </p:cNvPr>
          <p:cNvSpPr/>
          <p:nvPr/>
        </p:nvSpPr>
        <p:spPr>
          <a:xfrm rot="9590873">
            <a:off x="3453911" y="3309817"/>
            <a:ext cx="1839062" cy="40677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19133-8EC1-4C79-BF7F-871DC2408BA0}"/>
              </a:ext>
            </a:extLst>
          </p:cNvPr>
          <p:cNvSpPr txBox="1"/>
          <p:nvPr/>
        </p:nvSpPr>
        <p:spPr>
          <a:xfrm>
            <a:off x="5198180" y="2819513"/>
            <a:ext cx="195104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Can we space out the vehicles?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09262D1-6F11-4A67-86B9-30008722C966}"/>
              </a:ext>
            </a:extLst>
          </p:cNvPr>
          <p:cNvSpPr/>
          <p:nvPr/>
        </p:nvSpPr>
        <p:spPr>
          <a:xfrm rot="567343">
            <a:off x="2328963" y="3922800"/>
            <a:ext cx="781789" cy="40677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1C5B3-60DD-4A48-9F62-B89179F8534A}"/>
              </a:ext>
            </a:extLst>
          </p:cNvPr>
          <p:cNvSpPr txBox="1"/>
          <p:nvPr/>
        </p:nvSpPr>
        <p:spPr>
          <a:xfrm>
            <a:off x="1000839" y="3662021"/>
            <a:ext cx="133085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Can we add barriers?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9F9A5E-6528-43FD-A798-4D076DA7C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1" y="5378823"/>
            <a:ext cx="2040868" cy="1211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0C8E7E-F854-4F21-B14C-91474146C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230" y="4211883"/>
            <a:ext cx="1917383" cy="2569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A9C2B-3CF1-4731-A743-CAB9F0169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390" y="2024689"/>
            <a:ext cx="5028741" cy="398731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8B53078-1001-4379-80C4-AC09B2476361}"/>
              </a:ext>
            </a:extLst>
          </p:cNvPr>
          <p:cNvSpPr/>
          <p:nvPr/>
        </p:nvSpPr>
        <p:spPr>
          <a:xfrm rot="567343">
            <a:off x="3213553" y="3832809"/>
            <a:ext cx="1839062" cy="40677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EC0021B-91FB-4FC1-9CE9-5093F5D8762A}"/>
              </a:ext>
            </a:extLst>
          </p:cNvPr>
          <p:cNvSpPr/>
          <p:nvPr/>
        </p:nvSpPr>
        <p:spPr>
          <a:xfrm rot="3636154">
            <a:off x="5439093" y="3164212"/>
            <a:ext cx="529619" cy="358311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25786-7228-4287-A79C-01FB9EB70A60}"/>
              </a:ext>
            </a:extLst>
          </p:cNvPr>
          <p:cNvSpPr txBox="1"/>
          <p:nvPr/>
        </p:nvSpPr>
        <p:spPr>
          <a:xfrm>
            <a:off x="1276248" y="3429000"/>
            <a:ext cx="195104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How far apart are the toolboxes?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D3A7D-AB21-43DE-A14E-0CEA3E943DDC}"/>
              </a:ext>
            </a:extLst>
          </p:cNvPr>
          <p:cNvSpPr txBox="1"/>
          <p:nvPr/>
        </p:nvSpPr>
        <p:spPr>
          <a:xfrm>
            <a:off x="4336861" y="2496348"/>
            <a:ext cx="18174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Will we need to add barriers?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Environment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6732"/>
            <a:ext cx="7886700" cy="4700231"/>
          </a:xfrm>
        </p:spPr>
        <p:txBody>
          <a:bodyPr>
            <a:normAutofit/>
          </a:bodyPr>
          <a:lstStyle/>
          <a:p>
            <a:r>
              <a:rPr lang="en-US" dirty="0"/>
              <a:t>Looking at our floor plans:</a:t>
            </a:r>
          </a:p>
          <a:p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348D91B-15CF-4075-AE92-62FD7BC4A736}"/>
              </a:ext>
            </a:extLst>
          </p:cNvPr>
          <p:cNvSpPr/>
          <p:nvPr/>
        </p:nvSpPr>
        <p:spPr>
          <a:xfrm rot="11475750">
            <a:off x="4330557" y="4746465"/>
            <a:ext cx="1839062" cy="40677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5D4BA-4ADC-4661-81AE-E098C3FF8488}"/>
              </a:ext>
            </a:extLst>
          </p:cNvPr>
          <p:cNvSpPr txBox="1"/>
          <p:nvPr/>
        </p:nvSpPr>
        <p:spPr>
          <a:xfrm>
            <a:off x="6100164" y="4873532"/>
            <a:ext cx="195104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How far apart are the vehicles?</a:t>
            </a:r>
          </a:p>
        </p:txBody>
      </p:sp>
    </p:spTree>
    <p:extLst>
      <p:ext uri="{BB962C8B-B14F-4D97-AF65-F5344CB8AC3E}">
        <p14:creationId xmlns:p14="http://schemas.microsoft.com/office/powerpoint/2010/main" val="371736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Environment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148"/>
            <a:ext cx="7886700" cy="4851816"/>
          </a:xfrm>
        </p:spPr>
        <p:txBody>
          <a:bodyPr>
            <a:normAutofit/>
          </a:bodyPr>
          <a:lstStyle/>
          <a:p>
            <a:r>
              <a:rPr lang="en-US" dirty="0"/>
              <a:t>Moving students around vehicles: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ACF4C-BCB4-4D81-BD0B-2D371ABBD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55" y="2369600"/>
            <a:ext cx="3761588" cy="3264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C88914-D2AC-4ECC-87D0-91F6C98904F6}"/>
              </a:ext>
            </a:extLst>
          </p:cNvPr>
          <p:cNvSpPr txBox="1"/>
          <p:nvPr/>
        </p:nvSpPr>
        <p:spPr>
          <a:xfrm>
            <a:off x="835985" y="1723269"/>
            <a:ext cx="337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Task performed from driver’s seat: 3 students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46B03-595C-4928-979E-A62DDB15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27" y="2355528"/>
            <a:ext cx="4050355" cy="3821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4097F-8CA2-4CAC-A047-5AADD4A70853}"/>
              </a:ext>
            </a:extLst>
          </p:cNvPr>
          <p:cNvSpPr txBox="1"/>
          <p:nvPr/>
        </p:nvSpPr>
        <p:spPr>
          <a:xfrm>
            <a:off x="5053344" y="1723269"/>
            <a:ext cx="337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Task performed under the hood:           3 students</a:t>
            </a:r>
          </a:p>
        </p:txBody>
      </p:sp>
    </p:spTree>
    <p:extLst>
      <p:ext uri="{BB962C8B-B14F-4D97-AF65-F5344CB8AC3E}">
        <p14:creationId xmlns:p14="http://schemas.microsoft.com/office/powerpoint/2010/main" val="166832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Environment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6732"/>
            <a:ext cx="7886700" cy="4700231"/>
          </a:xfrm>
        </p:spPr>
        <p:txBody>
          <a:bodyPr>
            <a:normAutofit/>
          </a:bodyPr>
          <a:lstStyle/>
          <a:p>
            <a:r>
              <a:rPr lang="en-US" dirty="0"/>
              <a:t>Moving workstations around: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D883F-3A4E-4C12-BF26-52D1DE672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68" y="2318356"/>
            <a:ext cx="7525463" cy="37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0DBA-2E75-4A80-8A7E-049DCFBD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83594" cy="1325563"/>
          </a:xfrm>
        </p:spPr>
        <p:txBody>
          <a:bodyPr/>
          <a:lstStyle/>
          <a:p>
            <a:r>
              <a:rPr lang="en-US" dirty="0"/>
              <a:t>Screening Procedure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7EB-2D9A-4E46-A655-AC8C6AF8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5893"/>
            <a:ext cx="7886700" cy="4240587"/>
          </a:xfrm>
        </p:spPr>
        <p:txBody>
          <a:bodyPr>
            <a:normAutofit/>
          </a:bodyPr>
          <a:lstStyle/>
          <a:p>
            <a:r>
              <a:rPr lang="en-US" dirty="0"/>
              <a:t>Having students sign a laboratory process acknowledgement</a:t>
            </a:r>
          </a:p>
          <a:p>
            <a:pPr lvl="1"/>
            <a:r>
              <a:rPr lang="en-US" dirty="0"/>
              <a:t>Pre-screening questionnaire w/temperature measurement (Will this be handled by campus safety?)</a:t>
            </a:r>
          </a:p>
          <a:p>
            <a:pPr lvl="1"/>
            <a:r>
              <a:rPr lang="en-US" dirty="0"/>
              <a:t>Limiting items entering the lab area</a:t>
            </a:r>
          </a:p>
          <a:p>
            <a:pPr lvl="1"/>
            <a:r>
              <a:rPr lang="en-US" dirty="0"/>
              <a:t>Acknowledgment by student of required PPE</a:t>
            </a:r>
          </a:p>
          <a:p>
            <a:pPr lvl="1"/>
            <a:r>
              <a:rPr lang="en-US" dirty="0"/>
              <a:t>Establishing a written guide for students for lab and collegewide practices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13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ing Back - Plans and Protocols.pptx" id="{92CF20CB-07F3-46D8-9C48-C95D138D7028}" vid="{52F439A3-D2CF-4133-B7B6-980E70DF08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Comming Back - Plans and Protocols</Template>
  <TotalTime>280</TotalTime>
  <Words>743</Words>
  <Application>Microsoft Macintosh PowerPoint</Application>
  <PresentationFormat>On-screen Show (4:3)</PresentationFormat>
  <Paragraphs>105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Lab Reopening Strategies</vt:lpstr>
      <vt:lpstr>Where are we at so far?</vt:lpstr>
      <vt:lpstr>Strategies for Reopening Labs</vt:lpstr>
      <vt:lpstr>Safety First!</vt:lpstr>
      <vt:lpstr>Integrating New Resources into Instruction</vt:lpstr>
      <vt:lpstr>Lab Environment Protocols</vt:lpstr>
      <vt:lpstr>Lab Environment Protocols</vt:lpstr>
      <vt:lpstr>Lab Environment Protocols</vt:lpstr>
      <vt:lpstr>Screening Procedure for Students</vt:lpstr>
      <vt:lpstr>Protocol for Students in Lab</vt:lpstr>
      <vt:lpstr>Protocol for Students in Lab</vt:lpstr>
      <vt:lpstr>Lab Environment Protocols</vt:lpstr>
      <vt:lpstr>Lab Environment Protocols</vt:lpstr>
      <vt:lpstr>Establishing Student Rotation Schedule</vt:lpstr>
      <vt:lpstr>PPE Protection Guidelines</vt:lpstr>
      <vt:lpstr>PPE Protection Guidelines</vt:lpstr>
      <vt:lpstr>Cleaning/Disinfectant Supplies</vt:lpstr>
      <vt:lpstr>Wiping Down Vehicles and Equipment</vt:lpstr>
      <vt:lpstr>Wiping Down Trucks and Equipment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Ideas for Retuning to Lab</dc:title>
  <dc:creator>mariano rubio</dc:creator>
  <cp:lastModifiedBy>Nicole Sherman</cp:lastModifiedBy>
  <cp:revision>45</cp:revision>
  <dcterms:created xsi:type="dcterms:W3CDTF">2020-06-16T20:18:43Z</dcterms:created>
  <dcterms:modified xsi:type="dcterms:W3CDTF">2020-06-19T20:20:28Z</dcterms:modified>
</cp:coreProperties>
</file>